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0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46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49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42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58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014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54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109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75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8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72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2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7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83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53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19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5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22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311A2B-00F0-4E74-A279-575EC7876E8E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A02DFC-33AD-4306-9411-1131DF1CF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26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osotrasmismas.org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634E0F-4DC3-4263-B959-407E7DA3A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448859"/>
            <a:ext cx="7508240" cy="56277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F14EB4-6FBC-4285-A5DA-B95093D8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F5DAED-A29D-4CE5-9E6F-1F5CE9A3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0125" y="6229350"/>
            <a:ext cx="10265401" cy="4095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Por Alba Pérez ciudad</a:t>
            </a:r>
          </a:p>
        </p:txBody>
      </p:sp>
    </p:spTree>
    <p:extLst>
      <p:ext uri="{BB962C8B-B14F-4D97-AF65-F5344CB8AC3E}">
        <p14:creationId xmlns:p14="http://schemas.microsoft.com/office/powerpoint/2010/main" val="60481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594D-357F-4A38-9D57-F4FAF7244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937590"/>
          </a:xfrm>
        </p:spPr>
        <p:txBody>
          <a:bodyPr/>
          <a:lstStyle/>
          <a:p>
            <a:r>
              <a:rPr lang="es-ES" b="1" dirty="0" err="1">
                <a:solidFill>
                  <a:schemeClr val="accent5"/>
                </a:solidFill>
              </a:rPr>
              <a:t>twitter</a:t>
            </a:r>
            <a:endParaRPr lang="es-ES" b="1" dirty="0">
              <a:solidFill>
                <a:schemeClr val="accent5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AF20E-6A47-4199-A769-B90F2C755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457450"/>
            <a:ext cx="8689976" cy="34956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Descripción personal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Intercambio constante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Interacción con personas desconocidas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Compartir noticias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Intercambio de opinión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Buena herramienta de Activismo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57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5CD2F-367F-4F5B-B929-816EB7749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909014"/>
          </a:xfrm>
        </p:spPr>
        <p:txBody>
          <a:bodyPr/>
          <a:lstStyle/>
          <a:p>
            <a:r>
              <a:rPr lang="es-ES" b="1" dirty="0">
                <a:solidFill>
                  <a:schemeClr val="accent5"/>
                </a:solidFill>
                <a:latin typeface="Abadi" panose="020B0604020104020204" pitchFamily="34" charset="0"/>
              </a:rPr>
              <a:t>estrategias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33C225-E73A-44EB-B6C9-89B01209B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400300"/>
            <a:ext cx="8689976" cy="36576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Inmediatez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Utilización de hashtag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Límite de caracteres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Utilización de imágenes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Etiquetar a cuentas importantes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Participar en campañas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No contestar a </a:t>
            </a:r>
            <a:r>
              <a:rPr lang="es-ES" dirty="0" err="1">
                <a:solidFill>
                  <a:schemeClr val="tx1"/>
                </a:solidFill>
              </a:rPr>
              <a:t>trolls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4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E5667-5F63-41FA-807C-C15C87E4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2"/>
                </a:solidFill>
                <a:latin typeface="Abadi" panose="020B0604020104020204" pitchFamily="34" charset="0"/>
              </a:rPr>
              <a:t>Activismo en redes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8D3F5D-711E-4F81-A262-DE1677DA01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47876"/>
            <a:ext cx="10363826" cy="37433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Importante seguir a cuentas de plataformas o asociaciones a las que podamos etiquetar y mencionar en nuestras publicaciones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Dar a cada red social su uso adecuado y vincularlas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Participar en las campañas: importante hacerlo utilizando los hashtag propuestos y en las horas acordadas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Evitar contestar a </a:t>
            </a:r>
            <a:r>
              <a:rPr lang="es-ES" dirty="0" err="1"/>
              <a:t>trolls</a:t>
            </a:r>
            <a:r>
              <a:rPr lang="es-ES" dirty="0"/>
              <a:t>, utilizar el bloqueo para evitar saturación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Utilizar imágenes relacionadas con el mensaje que queremos enviar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Las redes son una herramienta para visibilizar aquello en lo que queremos incidir</a:t>
            </a:r>
          </a:p>
        </p:txBody>
      </p:sp>
    </p:spTree>
    <p:extLst>
      <p:ext uri="{BB962C8B-B14F-4D97-AF65-F5344CB8AC3E}">
        <p14:creationId xmlns:p14="http://schemas.microsoft.com/office/powerpoint/2010/main" val="345321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D62BD-8D27-4284-ADFF-63BB672E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  <a:latin typeface="Abadi" panose="020B0604020104020204" pitchFamily="34" charset="0"/>
              </a:rPr>
              <a:t>Acoso en redes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268FE1-A6FE-4494-AC89-8580E86072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47850"/>
            <a:ext cx="10363826" cy="44672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 </a:t>
            </a:r>
            <a:r>
              <a:rPr lang="es-ES" b="1" u="sng" dirty="0">
                <a:latin typeface="Abadi" panose="020B0604020104020204" pitchFamily="34" charset="0"/>
              </a:rPr>
              <a:t>ciberacoso</a:t>
            </a:r>
            <a:r>
              <a:rPr lang="es-ES" dirty="0">
                <a:latin typeface="Abadi" panose="020B0604020104020204" pitchFamily="34" charset="0"/>
              </a:rPr>
              <a:t> es aquél que se da entre personas adultas con la finalidad de dañar, difamar, intimidar o chantajear </a:t>
            </a:r>
          </a:p>
          <a:p>
            <a:pPr marL="0" indent="0">
              <a:buNone/>
            </a:pPr>
            <a:endParaRPr lang="es-ES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s-ES" dirty="0">
                <a:latin typeface="Abadi" panose="020B0604020104020204" pitchFamily="34" charset="0"/>
              </a:rPr>
              <a:t> </a:t>
            </a:r>
            <a:r>
              <a:rPr lang="es-ES" b="1" u="sng" dirty="0">
                <a:latin typeface="Abadi" panose="020B0604020104020204" pitchFamily="34" charset="0"/>
              </a:rPr>
              <a:t>ciberacoso sexual</a:t>
            </a:r>
            <a:r>
              <a:rPr lang="es-ES" dirty="0">
                <a:latin typeface="Abadi" panose="020B0604020104020204" pitchFamily="34" charset="0"/>
              </a:rPr>
              <a:t> similar al ciberacoso pero con mensajes de contenido sexual. </a:t>
            </a:r>
          </a:p>
          <a:p>
            <a:pPr marL="0" indent="0">
              <a:buNone/>
            </a:pPr>
            <a:endParaRPr lang="es-ES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s-ES" b="1" u="sng" dirty="0">
                <a:latin typeface="Abadi" panose="020B0604020104020204" pitchFamily="34" charset="0"/>
              </a:rPr>
              <a:t>“ciberbullying”</a:t>
            </a:r>
            <a:r>
              <a:rPr lang="es-ES" dirty="0">
                <a:latin typeface="Abadi" panose="020B0604020104020204" pitchFamily="34" charset="0"/>
              </a:rPr>
              <a:t> sucede entre menores de edad, por lo general, entre compañeros de clase o de estudio</a:t>
            </a:r>
          </a:p>
          <a:p>
            <a:pPr marL="0" indent="0">
              <a:buNone/>
            </a:pPr>
            <a:endParaRPr lang="es-ES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s-ES" b="1" u="sng" dirty="0">
                <a:latin typeface="Abadi" panose="020B0604020104020204" pitchFamily="34" charset="0"/>
              </a:rPr>
              <a:t>Violencia de género </a:t>
            </a:r>
            <a:r>
              <a:rPr lang="es-ES" dirty="0">
                <a:latin typeface="Abadi" panose="020B0604020104020204" pitchFamily="34" charset="0"/>
              </a:rPr>
              <a:t>las redes están siendo utilizadas para ejercer control, especialmente en las parejas más jóvenes</a:t>
            </a:r>
          </a:p>
        </p:txBody>
      </p:sp>
    </p:spTree>
    <p:extLst>
      <p:ext uri="{BB962C8B-B14F-4D97-AF65-F5344CB8AC3E}">
        <p14:creationId xmlns:p14="http://schemas.microsoft.com/office/powerpoint/2010/main" val="348433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1158C-6908-4E8B-A60A-B081450E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Estrategias para el acoso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68DCC7-E62A-45D1-8586-52569E4271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685925"/>
            <a:ext cx="10364451" cy="455355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Configuración de la privacidad: en algunas redes si podemos controlar quien puede o no dejar su comentario, o eliminarlo si éste no nos gusta (por ejemplo Instagram). En algunas se puede configurar la privacidad de cada publicación (por ejemplo, Facebook).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Se pueden utilizar dos cuentas diferentes, una para el activismo y otra para nuestra red personal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El ciberacoso es un delito: Denunciar a </a:t>
            </a:r>
            <a:r>
              <a:rPr lang="es-ES" dirty="0" err="1"/>
              <a:t>twitter</a:t>
            </a:r>
            <a:r>
              <a:rPr lang="es-ES" dirty="0"/>
              <a:t>, Instagram o Facebook aquellas cuentas que nos dejen comentarios ofensivos o amenazantes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En otra instancia: unidad de delitos informáticos de la policía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Utilizar el bloqueo de los </a:t>
            </a:r>
            <a:r>
              <a:rPr lang="es-ES" dirty="0" err="1"/>
              <a:t>trolls</a:t>
            </a:r>
            <a:r>
              <a:rPr lang="es-ES" dirty="0"/>
              <a:t> y evitar contestar a sus provocaciones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Utilizar la red de activismo y demás compañeras</a:t>
            </a:r>
          </a:p>
        </p:txBody>
      </p:sp>
    </p:spTree>
    <p:extLst>
      <p:ext uri="{BB962C8B-B14F-4D97-AF65-F5344CB8AC3E}">
        <p14:creationId xmlns:p14="http://schemas.microsoft.com/office/powerpoint/2010/main" val="391120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A6AB5-92DF-4FCE-8471-AF1C623A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Muchas gracias!!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1B96EE7-5111-45FB-915B-5622E987E67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771650" y="5476874"/>
            <a:ext cx="8701293" cy="1066801"/>
          </a:xfrm>
        </p:spPr>
        <p:txBody>
          <a:bodyPr>
            <a:normAutofit/>
          </a:bodyPr>
          <a:lstStyle/>
          <a:p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Nosotras mismas Chamberí</a:t>
            </a:r>
          </a:p>
          <a:p>
            <a:r>
              <a:rPr lang="es-ES" i="1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https://nosotrasmismas.org/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6A9CDD-77DF-4B36-93BD-80454FE01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733676"/>
            <a:ext cx="10364452" cy="1857374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rgbClr val="FF0000"/>
                </a:solidFill>
                <a:latin typeface="Abadi" panose="020B0604020104020204" pitchFamily="34" charset="0"/>
              </a:rPr>
              <a:t>A twittear!!!! 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DC7C9F-6C90-4579-8361-83542FB68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79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6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C1164-3192-4303-A477-FB2EBEF90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5411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  <a:latin typeface="Abadi" panose="020B0604020104020204" pitchFamily="34" charset="0"/>
              </a:rPr>
              <a:t>¿Qué es una red social?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7CB801-A534-447D-8287-A523BBF1C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54274"/>
            <a:ext cx="9144000" cy="361315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tx1"/>
                </a:solidFill>
                <a:latin typeface="Abadi" panose="020B0604020104020204" pitchFamily="34" charset="0"/>
              </a:rPr>
              <a:t>Espacio Virtual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tx1"/>
                </a:solidFill>
                <a:latin typeface="Abadi" panose="020B0604020104020204" pitchFamily="34" charset="0"/>
              </a:rPr>
              <a:t>Interacción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tx1"/>
                </a:solidFill>
                <a:latin typeface="Abadi" panose="020B0604020104020204" pitchFamily="34" charset="0"/>
              </a:rPr>
              <a:t>Comunidad de amigos –seguidores- virtual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tx1"/>
                </a:solidFill>
                <a:latin typeface="Abadi" panose="020B0604020104020204" pitchFamily="34" charset="0"/>
              </a:rPr>
              <a:t>Intercambia información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tx1"/>
                </a:solidFill>
                <a:latin typeface="Abadi" panose="020B0604020104020204" pitchFamily="34" charset="0"/>
              </a:rPr>
              <a:t>Información personal, noticias actualidad, opinión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tx1"/>
                </a:solidFill>
                <a:latin typeface="Abadi" panose="020B0604020104020204" pitchFamily="34" charset="0"/>
              </a:rPr>
              <a:t>Negocios, trabajo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tx1"/>
                </a:solidFill>
                <a:latin typeface="Abadi" panose="020B0604020104020204" pitchFamily="34" charset="0"/>
              </a:rPr>
              <a:t>Activismo</a:t>
            </a:r>
          </a:p>
        </p:txBody>
      </p:sp>
    </p:spTree>
    <p:extLst>
      <p:ext uri="{BB962C8B-B14F-4D97-AF65-F5344CB8AC3E}">
        <p14:creationId xmlns:p14="http://schemas.microsoft.com/office/powerpoint/2010/main" val="174456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A5ACD-4C96-4AEC-96B3-C299C919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7030A0"/>
                </a:solidFill>
                <a:latin typeface="Abadi" panose="020B0604020104020204" pitchFamily="34" charset="0"/>
              </a:rPr>
              <a:t>Distintos tipos, distintos usos y funciones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94B2DFD-DBD4-4A17-A211-8C98C1F65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2005805"/>
            <a:ext cx="2686051" cy="268605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5B7FD7-704F-4FEB-AB59-AD58EB53D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89162"/>
            <a:ext cx="2514600" cy="2514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951E63-1C94-4207-8210-4223428BC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50218"/>
            <a:ext cx="3357563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3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D6357-58EF-42A3-B414-A9E12C23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8401676" cy="914400"/>
          </a:xfrm>
        </p:spPr>
        <p:txBody>
          <a:bodyPr/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      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Facebook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 </a:t>
            </a:r>
          </a:p>
        </p:txBody>
      </p:sp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248FA66C-A245-498F-96DE-FF691A378C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r="18581"/>
          <a:stretch>
            <a:fillRect/>
          </a:stretch>
        </p:blipFill>
        <p:spPr>
          <a:xfrm>
            <a:off x="2667000" y="609600"/>
            <a:ext cx="1374717" cy="1400175"/>
          </a:xfrm>
        </p:spPr>
      </p:pic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FF7717-66CE-48E9-BFF3-36C105BB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2257426"/>
            <a:ext cx="9935181" cy="4219574"/>
          </a:xfrm>
        </p:spPr>
        <p:txBody>
          <a:bodyPr>
            <a:normAutofit/>
          </a:bodyPr>
          <a:lstStyle/>
          <a:p>
            <a:pPr algn="l"/>
            <a:r>
              <a:rPr lang="es-ES" sz="2000" b="1" u="sng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ESPACIO PERSONAL – PERFIL PERSONAL, USUARIO DE FACEBOOK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2000" dirty="0">
                <a:latin typeface="Abadi" panose="020B0604020104020204" pitchFamily="34" charset="0"/>
              </a:rPr>
              <a:t>Vida personal     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2000" dirty="0">
                <a:latin typeface="Abadi" panose="020B0604020104020204" pitchFamily="34" charset="0"/>
              </a:rPr>
              <a:t>INFORMACIÓN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2000" dirty="0">
                <a:latin typeface="Abadi" panose="020B0604020104020204" pitchFamily="34" charset="0"/>
              </a:rPr>
              <a:t>OPINIÓN, REFLEXIÓN  </a:t>
            </a:r>
          </a:p>
          <a:p>
            <a:pPr algn="l"/>
            <a:r>
              <a:rPr lang="es-ES" sz="2000" b="1" u="sng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ESPACIO NEGOCIO, ACTIVIDAD – PÁGINAS DE FACEBOOK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dirty="0">
                <a:latin typeface="Abadi" panose="020B0604020104020204" pitchFamily="34" charset="0"/>
              </a:rPr>
              <a:t>COMPARTIR SERVICIOS O ACTIVIDADES NEGOCIO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dirty="0">
                <a:latin typeface="Abadi" panose="020B0604020104020204" pitchFamily="34" charset="0"/>
              </a:rPr>
              <a:t>ARTÍCULOS O NOTICIAS RELACIONADAS CON ACTIVIDAD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dirty="0">
                <a:latin typeface="Abadi" panose="020B0604020104020204" pitchFamily="34" charset="0"/>
              </a:rPr>
              <a:t>ENLAZAR PÁGINA WEB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s-ES" sz="2000" u="sng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8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70EE6BA-76A9-49BA-8D5B-5467C5C6A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76400"/>
            <a:ext cx="8689976" cy="109537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Estrategias para Facebook</a:t>
            </a:r>
            <a:br>
              <a:rPr lang="es-ES" dirty="0"/>
            </a:br>
            <a:endParaRPr lang="es-ES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74064CBA-84DC-4633-B65C-450909FE4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314576"/>
            <a:ext cx="8689976" cy="387667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Utilización Imágenes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Textos más desarrollados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No saturar (2 o 3 publicaciones al día)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Contrastar información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Cuidar la privacidad dependiendo del uso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Publicidad página web u otras redes o canales</a:t>
            </a:r>
          </a:p>
        </p:txBody>
      </p:sp>
    </p:spTree>
    <p:extLst>
      <p:ext uri="{BB962C8B-B14F-4D97-AF65-F5344CB8AC3E}">
        <p14:creationId xmlns:p14="http://schemas.microsoft.com/office/powerpoint/2010/main" val="48828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398E1-CD20-4A30-A0BC-5D8CCECA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chemeClr val="accent1"/>
                </a:solidFill>
                <a:latin typeface="Abadi" panose="020B0604020104020204" pitchFamily="34" charset="0"/>
              </a:rPr>
              <a:t>Ejemplos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074393A-9613-4A9B-A760-058E95C699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54" y="589069"/>
            <a:ext cx="3390632" cy="6030806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D5A3ABF-11D8-4AF1-868C-EF288A3642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4" y="385769"/>
            <a:ext cx="3515911" cy="6253636"/>
          </a:xfrm>
        </p:spPr>
      </p:pic>
    </p:spTree>
    <p:extLst>
      <p:ext uri="{BB962C8B-B14F-4D97-AF65-F5344CB8AC3E}">
        <p14:creationId xmlns:p14="http://schemas.microsoft.com/office/powerpoint/2010/main" val="376904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3647E-8DA0-4AD3-9111-9C96F057D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004265"/>
          </a:xfrm>
        </p:spPr>
        <p:txBody>
          <a:bodyPr/>
          <a:lstStyle/>
          <a:p>
            <a:r>
              <a:rPr lang="es-ES" b="1" dirty="0">
                <a:solidFill>
                  <a:srgbClr val="FF0066"/>
                </a:solidFill>
                <a:latin typeface="Abadi" panose="020B0604020104020204" pitchFamily="34" charset="0"/>
              </a:rPr>
              <a:t>Instagram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6E6FDA-5751-4860-90E3-0CACBA196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686050"/>
            <a:ext cx="8689976" cy="37814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b="1" u="sng" dirty="0">
                <a:solidFill>
                  <a:schemeClr val="accent4">
                    <a:lumMod val="75000"/>
                  </a:schemeClr>
                </a:solidFill>
              </a:rPr>
              <a:t>Perfil personal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Compartir viajes, lugares, encuentros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Reflexiones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Una imagen o álbum</a:t>
            </a:r>
          </a:p>
          <a:p>
            <a:pPr algn="l"/>
            <a:r>
              <a:rPr lang="es-ES" b="1" u="sng" dirty="0">
                <a:solidFill>
                  <a:schemeClr val="accent4">
                    <a:lumMod val="75000"/>
                  </a:schemeClr>
                </a:solidFill>
              </a:rPr>
              <a:t>Perfil profesional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Descripción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Enlaces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Contacto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654C6-9FC9-47BE-A83E-EE11D4272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7675" y="790575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4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C2BC4-F9CC-4562-978B-5B0C51B0A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942976"/>
            <a:ext cx="8689976" cy="914400"/>
          </a:xfrm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FF0066"/>
                </a:solidFill>
                <a:latin typeface="Abadi" panose="020B0604020104020204" pitchFamily="34" charset="0"/>
              </a:rPr>
              <a:t>Estratregias</a:t>
            </a:r>
            <a:r>
              <a:rPr lang="es-ES" b="1" dirty="0">
                <a:solidFill>
                  <a:srgbClr val="FF0066"/>
                </a:solidFill>
                <a:latin typeface="Abadi" panose="020B0604020104020204" pitchFamily="34" charset="0"/>
              </a:rPr>
              <a:t> para </a:t>
            </a:r>
            <a:r>
              <a:rPr lang="es-ES" b="1" dirty="0" err="1">
                <a:solidFill>
                  <a:srgbClr val="FF0066"/>
                </a:solidFill>
                <a:latin typeface="Abadi" panose="020B0604020104020204" pitchFamily="34" charset="0"/>
              </a:rPr>
              <a:t>instagram</a:t>
            </a:r>
            <a:endParaRPr lang="es-ES" b="1" dirty="0">
              <a:solidFill>
                <a:srgbClr val="FF0066"/>
              </a:solidFill>
              <a:latin typeface="Abadi" panose="020B0604020104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FBED83-1418-467C-B273-DA7C194E3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1933576"/>
            <a:ext cx="9726613" cy="439102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Utilización adecuada de la privacidad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localización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Utilización hashtag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No repetir imágenes ni saturar (</a:t>
            </a:r>
            <a:r>
              <a:rPr lang="es-ES" dirty="0" err="1">
                <a:solidFill>
                  <a:schemeClr val="tx1"/>
                </a:solidFill>
                <a:latin typeface="Abadi" panose="020B0604020104020204" pitchFamily="34" charset="0"/>
              </a:rPr>
              <a:t>max</a:t>
            </a: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 2)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Utilizar histories y vídeos en directo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Herramienta de </a:t>
            </a:r>
            <a:r>
              <a:rPr lang="es-ES" dirty="0" err="1">
                <a:solidFill>
                  <a:schemeClr val="tx1"/>
                </a:solidFill>
                <a:latin typeface="Abadi" panose="020B0604020104020204" pitchFamily="34" charset="0"/>
              </a:rPr>
              <a:t>repost</a:t>
            </a:r>
            <a:endParaRPr lang="es-ES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Seguir a personas con perfiles similares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Etiquetar otras cuentas de mismo perfil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865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7B3F95-A40B-4E38-AA86-37BF16E5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66"/>
                </a:solidFill>
                <a:latin typeface="Abadi" panose="020B0604020104020204" pitchFamily="34" charset="0"/>
              </a:rPr>
              <a:t>ejemplos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9A31895C-7325-4675-8EFE-8ECBC9B9E6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39" y="580919"/>
            <a:ext cx="3315261" cy="5896746"/>
          </a:xfr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87C49A65-2D96-49D0-B3DE-AD5900E1CB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63" y="618518"/>
            <a:ext cx="3239061" cy="5761213"/>
          </a:xfrm>
        </p:spPr>
      </p:pic>
    </p:spTree>
    <p:extLst>
      <p:ext uri="{BB962C8B-B14F-4D97-AF65-F5344CB8AC3E}">
        <p14:creationId xmlns:p14="http://schemas.microsoft.com/office/powerpoint/2010/main" val="273312213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455</Words>
  <Application>Microsoft Office PowerPoint</Application>
  <PresentationFormat>Panorámica</PresentationFormat>
  <Paragraphs>87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Abadi</vt:lpstr>
      <vt:lpstr>Arial</vt:lpstr>
      <vt:lpstr>Tw Cen MT</vt:lpstr>
      <vt:lpstr>Wingdings</vt:lpstr>
      <vt:lpstr>Gota</vt:lpstr>
      <vt:lpstr>Presentación de PowerPoint</vt:lpstr>
      <vt:lpstr>¿Qué es una red social?</vt:lpstr>
      <vt:lpstr>Distintos tipos, distintos usos y funciones</vt:lpstr>
      <vt:lpstr>        Facebook </vt:lpstr>
      <vt:lpstr>Estrategias para Facebook </vt:lpstr>
      <vt:lpstr>Ejemplos </vt:lpstr>
      <vt:lpstr>Instagram </vt:lpstr>
      <vt:lpstr>Estratregias para instagram</vt:lpstr>
      <vt:lpstr>ejemplos</vt:lpstr>
      <vt:lpstr>twitter</vt:lpstr>
      <vt:lpstr>estrategias</vt:lpstr>
      <vt:lpstr>Activismo en redes </vt:lpstr>
      <vt:lpstr>Acoso en redes</vt:lpstr>
      <vt:lpstr>Estrategias para el acoso</vt:lpstr>
      <vt:lpstr>Muchas 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 Pérez Ciudad</dc:creator>
  <cp:lastModifiedBy>Alba Pérez Ciudad</cp:lastModifiedBy>
  <cp:revision>23</cp:revision>
  <cp:lastPrinted>2018-12-19T16:38:44Z</cp:lastPrinted>
  <dcterms:created xsi:type="dcterms:W3CDTF">2018-12-19T14:42:37Z</dcterms:created>
  <dcterms:modified xsi:type="dcterms:W3CDTF">2018-12-27T11:13:19Z</dcterms:modified>
</cp:coreProperties>
</file>